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2811700" cy="30275213"/>
  <p:notesSz cx="6858000" cy="9144000"/>
  <p:defaultTextStyle>
    <a:defPPr>
      <a:defRPr lang="en-US"/>
    </a:defPPr>
    <a:lvl1pPr marL="0" algn="l" defTabSz="2088170" rtl="0" eaLnBrk="1" latinLnBrk="0" hangingPunct="1">
      <a:defRPr sz="8200" kern="1200">
        <a:solidFill>
          <a:schemeClr val="tx1"/>
        </a:solidFill>
        <a:latin typeface="+mn-lt"/>
        <a:ea typeface="+mn-ea"/>
        <a:cs typeface="+mn-cs"/>
      </a:defRPr>
    </a:lvl1pPr>
    <a:lvl2pPr marL="2088170" algn="l" defTabSz="2088170" rtl="0" eaLnBrk="1" latinLnBrk="0" hangingPunct="1">
      <a:defRPr sz="8200" kern="1200">
        <a:solidFill>
          <a:schemeClr val="tx1"/>
        </a:solidFill>
        <a:latin typeface="+mn-lt"/>
        <a:ea typeface="+mn-ea"/>
        <a:cs typeface="+mn-cs"/>
      </a:defRPr>
    </a:lvl2pPr>
    <a:lvl3pPr marL="4176339" algn="l" defTabSz="2088170" rtl="0" eaLnBrk="1" latinLnBrk="0" hangingPunct="1">
      <a:defRPr sz="8200" kern="1200">
        <a:solidFill>
          <a:schemeClr val="tx1"/>
        </a:solidFill>
        <a:latin typeface="+mn-lt"/>
        <a:ea typeface="+mn-ea"/>
        <a:cs typeface="+mn-cs"/>
      </a:defRPr>
    </a:lvl3pPr>
    <a:lvl4pPr marL="6264509" algn="l" defTabSz="2088170" rtl="0" eaLnBrk="1" latinLnBrk="0" hangingPunct="1">
      <a:defRPr sz="8200" kern="1200">
        <a:solidFill>
          <a:schemeClr val="tx1"/>
        </a:solidFill>
        <a:latin typeface="+mn-lt"/>
        <a:ea typeface="+mn-ea"/>
        <a:cs typeface="+mn-cs"/>
      </a:defRPr>
    </a:lvl4pPr>
    <a:lvl5pPr marL="8352678" algn="l" defTabSz="2088170" rtl="0" eaLnBrk="1" latinLnBrk="0" hangingPunct="1">
      <a:defRPr sz="8200" kern="1200">
        <a:solidFill>
          <a:schemeClr val="tx1"/>
        </a:solidFill>
        <a:latin typeface="+mn-lt"/>
        <a:ea typeface="+mn-ea"/>
        <a:cs typeface="+mn-cs"/>
      </a:defRPr>
    </a:lvl5pPr>
    <a:lvl6pPr marL="10440848" algn="l" defTabSz="2088170" rtl="0" eaLnBrk="1" latinLnBrk="0" hangingPunct="1">
      <a:defRPr sz="8200" kern="1200">
        <a:solidFill>
          <a:schemeClr val="tx1"/>
        </a:solidFill>
        <a:latin typeface="+mn-lt"/>
        <a:ea typeface="+mn-ea"/>
        <a:cs typeface="+mn-cs"/>
      </a:defRPr>
    </a:lvl6pPr>
    <a:lvl7pPr marL="12529017" algn="l" defTabSz="2088170" rtl="0" eaLnBrk="1" latinLnBrk="0" hangingPunct="1">
      <a:defRPr sz="8200" kern="1200">
        <a:solidFill>
          <a:schemeClr val="tx1"/>
        </a:solidFill>
        <a:latin typeface="+mn-lt"/>
        <a:ea typeface="+mn-ea"/>
        <a:cs typeface="+mn-cs"/>
      </a:defRPr>
    </a:lvl7pPr>
    <a:lvl8pPr marL="14617187" algn="l" defTabSz="2088170" rtl="0" eaLnBrk="1" latinLnBrk="0" hangingPunct="1">
      <a:defRPr sz="8200" kern="1200">
        <a:solidFill>
          <a:schemeClr val="tx1"/>
        </a:solidFill>
        <a:latin typeface="+mn-lt"/>
        <a:ea typeface="+mn-ea"/>
        <a:cs typeface="+mn-cs"/>
      </a:defRPr>
    </a:lvl8pPr>
    <a:lvl9pPr marL="16705356" algn="l" defTabSz="2088170"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36">
          <p15:clr>
            <a:srgbClr val="A4A3A4"/>
          </p15:clr>
        </p15:guide>
        <p15:guide id="2" pos="134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A71378"/>
    <a:srgbClr val="B91583"/>
    <a:srgbClr val="623386"/>
    <a:srgbClr val="5F327F"/>
    <a:srgbClr val="52246D"/>
    <a:srgbClr val="733C97"/>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6911" autoAdjust="0"/>
    <p:restoredTop sz="91498" autoAdjust="0"/>
  </p:normalViewPr>
  <p:slideViewPr>
    <p:cSldViewPr snapToGrid="0" snapToObjects="1">
      <p:cViewPr varScale="1">
        <p:scale>
          <a:sx n="27" d="100"/>
          <a:sy n="27" d="100"/>
        </p:scale>
        <p:origin x="1842" y="180"/>
      </p:cViewPr>
      <p:guideLst>
        <p:guide orient="horz" pos="9536"/>
        <p:guide pos="1348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FCA5E-BFAA-42B0-BD6C-24D5068F56EB}" type="datetimeFigureOut">
              <a:rPr lang="en-GB" smtClean="0"/>
              <a:t>27/04/2022</a:t>
            </a:fld>
            <a:endParaRPr lang="en-GB" dirty="0"/>
          </a:p>
        </p:txBody>
      </p:sp>
      <p:sp>
        <p:nvSpPr>
          <p:cNvPr id="4" name="Slide Image Placeholder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C7FB11-439A-48DA-B9BC-D8AE34495E7B}" type="slidenum">
              <a:rPr lang="en-GB" smtClean="0"/>
              <a:t>‹#›</a:t>
            </a:fld>
            <a:endParaRPr lang="en-GB" dirty="0"/>
          </a:p>
        </p:txBody>
      </p:sp>
    </p:spTree>
    <p:extLst>
      <p:ext uri="{BB962C8B-B14F-4D97-AF65-F5344CB8AC3E}">
        <p14:creationId xmlns:p14="http://schemas.microsoft.com/office/powerpoint/2010/main" val="3392756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CC7FB11-439A-48DA-B9BC-D8AE34495E7B}" type="slidenum">
              <a:rPr lang="en-GB" smtClean="0"/>
              <a:t>1</a:t>
            </a:fld>
            <a:endParaRPr lang="en-GB" dirty="0"/>
          </a:p>
        </p:txBody>
      </p:sp>
    </p:spTree>
    <p:extLst>
      <p:ext uri="{BB962C8B-B14F-4D97-AF65-F5344CB8AC3E}">
        <p14:creationId xmlns:p14="http://schemas.microsoft.com/office/powerpoint/2010/main" val="3192914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2140585" y="28060639"/>
            <a:ext cx="9989397" cy="1611875"/>
          </a:xfrm>
          <a:prstGeom prst="rect">
            <a:avLst/>
          </a:prstGeom>
        </p:spPr>
        <p:txBody>
          <a:bodyPr lIns="417634" tIns="208817" rIns="417634" bIns="208817"/>
          <a:lstStyle/>
          <a:p>
            <a:fld id="{0CD0A80C-22EC-2143-B8A5-171EA6CC4338}" type="datetimeFigureOut">
              <a:rPr lang="en-US" smtClean="0"/>
              <a:t>4/27/2022</a:t>
            </a:fld>
            <a:endParaRPr lang="en-US" dirty="0"/>
          </a:p>
        </p:txBody>
      </p:sp>
      <p:sp>
        <p:nvSpPr>
          <p:cNvPr id="5" name="Footer Placeholder 4"/>
          <p:cNvSpPr>
            <a:spLocks noGrp="1"/>
          </p:cNvSpPr>
          <p:nvPr>
            <p:ph type="ftr" sz="quarter" idx="11"/>
          </p:nvPr>
        </p:nvSpPr>
        <p:spPr>
          <a:xfrm>
            <a:off x="14627331" y="28060639"/>
            <a:ext cx="13557038" cy="1611875"/>
          </a:xfrm>
          <a:prstGeom prst="rect">
            <a:avLst/>
          </a:prstGeom>
        </p:spPr>
        <p:txBody>
          <a:bodyPr lIns="417634" tIns="208817" rIns="417634" bIns="208817"/>
          <a:lstStyle/>
          <a:p>
            <a:endParaRPr lang="en-US" dirty="0"/>
          </a:p>
        </p:txBody>
      </p:sp>
      <p:sp>
        <p:nvSpPr>
          <p:cNvPr id="6" name="Slide Number Placeholder 5"/>
          <p:cNvSpPr>
            <a:spLocks noGrp="1"/>
          </p:cNvSpPr>
          <p:nvPr>
            <p:ph type="sldNum" sz="quarter" idx="12"/>
          </p:nvPr>
        </p:nvSpPr>
        <p:spPr>
          <a:xfrm>
            <a:off x="30681718" y="28060639"/>
            <a:ext cx="9989397" cy="1611875"/>
          </a:xfrm>
          <a:prstGeom prst="rect">
            <a:avLst/>
          </a:prstGeom>
        </p:spPr>
        <p:txBody>
          <a:bodyPr lIns="417634" tIns="208817" rIns="417634" bIns="208817"/>
          <a:lstStyle/>
          <a:p>
            <a:fld id="{0C082C05-7DF4-AD44-B8A1-5C6F41AE34EC}" type="slidenum">
              <a:rPr lang="en-US" smtClean="0"/>
              <a:t>‹#›</a:t>
            </a:fld>
            <a:endParaRPr lang="en-US" dirty="0"/>
          </a:p>
        </p:txBody>
      </p:sp>
    </p:spTree>
    <p:extLst>
      <p:ext uri="{BB962C8B-B14F-4D97-AF65-F5344CB8AC3E}">
        <p14:creationId xmlns:p14="http://schemas.microsoft.com/office/powerpoint/2010/main" val="39624203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Rectangle 20"/>
          <p:cNvSpPr/>
          <p:nvPr userDrawn="1"/>
        </p:nvSpPr>
        <p:spPr>
          <a:xfrm>
            <a:off x="0" y="28534837"/>
            <a:ext cx="42814800" cy="97345"/>
          </a:xfrm>
          <a:prstGeom prst="rect">
            <a:avLst/>
          </a:prstGeom>
          <a:solidFill>
            <a:srgbClr val="A713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0" y="28632183"/>
            <a:ext cx="42814800" cy="16430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3"/>
          <a:stretch>
            <a:fillRect/>
          </a:stretch>
        </p:blipFill>
        <p:spPr>
          <a:xfrm>
            <a:off x="1808879" y="28875250"/>
            <a:ext cx="2374900" cy="1168400"/>
          </a:xfrm>
          <a:prstGeom prst="rect">
            <a:avLst/>
          </a:prstGeom>
        </p:spPr>
      </p:pic>
      <p:pic>
        <p:nvPicPr>
          <p:cNvPr id="4" name="Picture 3"/>
          <p:cNvPicPr>
            <a:picLocks noChangeAspect="1"/>
          </p:cNvPicPr>
          <p:nvPr userDrawn="1"/>
        </p:nvPicPr>
        <p:blipFill>
          <a:blip r:embed="rId4"/>
          <a:stretch>
            <a:fillRect/>
          </a:stretch>
        </p:blipFill>
        <p:spPr>
          <a:xfrm>
            <a:off x="38235179" y="29142978"/>
            <a:ext cx="2768600" cy="698500"/>
          </a:xfrm>
          <a:prstGeom prst="rect">
            <a:avLst/>
          </a:prstGeom>
        </p:spPr>
      </p:pic>
      <p:pic>
        <p:nvPicPr>
          <p:cNvPr id="6" name="Picture 5"/>
          <p:cNvPicPr>
            <a:picLocks noChangeAspect="1"/>
          </p:cNvPicPr>
          <p:nvPr userDrawn="1"/>
        </p:nvPicPr>
        <p:blipFill rotWithShape="1">
          <a:blip r:embed="rId5"/>
          <a:srcRect l="1184" t="31966"/>
          <a:stretch/>
        </p:blipFill>
        <p:spPr>
          <a:xfrm>
            <a:off x="-1" y="0"/>
            <a:ext cx="36607413" cy="3672102"/>
          </a:xfrm>
          <a:prstGeom prst="rect">
            <a:avLst/>
          </a:prstGeom>
        </p:spPr>
      </p:pic>
    </p:spTree>
    <p:extLst>
      <p:ext uri="{BB962C8B-B14F-4D97-AF65-F5344CB8AC3E}">
        <p14:creationId xmlns:p14="http://schemas.microsoft.com/office/powerpoint/2010/main" val="114723304"/>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2088170" rtl="0" eaLnBrk="1" latinLnBrk="0" hangingPunct="1">
        <a:spcBef>
          <a:spcPct val="0"/>
        </a:spcBef>
        <a:buNone/>
        <a:defRPr sz="20100" kern="1200">
          <a:solidFill>
            <a:schemeClr val="tx1"/>
          </a:solidFill>
          <a:latin typeface="+mj-lt"/>
          <a:ea typeface="+mj-ea"/>
          <a:cs typeface="+mj-cs"/>
        </a:defRPr>
      </a:lvl1pPr>
    </p:titleStyle>
    <p:bodyStyle>
      <a:lvl1pPr marL="1566127" indent="-1566127" algn="l" defTabSz="2088170" rtl="0" eaLnBrk="1" latinLnBrk="0" hangingPunct="1">
        <a:spcBef>
          <a:spcPct val="20000"/>
        </a:spcBef>
        <a:buFont typeface="Arial"/>
        <a:buChar char="•"/>
        <a:defRPr sz="14600" kern="1200">
          <a:solidFill>
            <a:schemeClr val="tx1"/>
          </a:solidFill>
          <a:latin typeface="+mn-lt"/>
          <a:ea typeface="+mn-ea"/>
          <a:cs typeface="+mn-cs"/>
        </a:defRPr>
      </a:lvl1pPr>
      <a:lvl2pPr marL="3393276" indent="-1305106" algn="l" defTabSz="2088170" rtl="0" eaLnBrk="1" latinLnBrk="0" hangingPunct="1">
        <a:spcBef>
          <a:spcPct val="20000"/>
        </a:spcBef>
        <a:buFont typeface="Arial"/>
        <a:buChar char="–"/>
        <a:defRPr sz="12800" kern="1200">
          <a:solidFill>
            <a:schemeClr val="tx1"/>
          </a:solidFill>
          <a:latin typeface="+mn-lt"/>
          <a:ea typeface="+mn-ea"/>
          <a:cs typeface="+mn-cs"/>
        </a:defRPr>
      </a:lvl2pPr>
      <a:lvl3pPr marL="5220424" indent="-1044085" algn="l" defTabSz="2088170" rtl="0" eaLnBrk="1" latinLnBrk="0" hangingPunct="1">
        <a:spcBef>
          <a:spcPct val="20000"/>
        </a:spcBef>
        <a:buFont typeface="Arial"/>
        <a:buChar char="•"/>
        <a:defRPr sz="11000" kern="1200">
          <a:solidFill>
            <a:schemeClr val="tx1"/>
          </a:solidFill>
          <a:latin typeface="+mn-lt"/>
          <a:ea typeface="+mn-ea"/>
          <a:cs typeface="+mn-cs"/>
        </a:defRPr>
      </a:lvl3pPr>
      <a:lvl4pPr marL="7308593" indent="-1044085" algn="l" defTabSz="2088170" rtl="0" eaLnBrk="1" latinLnBrk="0" hangingPunct="1">
        <a:spcBef>
          <a:spcPct val="20000"/>
        </a:spcBef>
        <a:buFont typeface="Arial"/>
        <a:buChar char="–"/>
        <a:defRPr sz="9100" kern="1200">
          <a:solidFill>
            <a:schemeClr val="tx1"/>
          </a:solidFill>
          <a:latin typeface="+mn-lt"/>
          <a:ea typeface="+mn-ea"/>
          <a:cs typeface="+mn-cs"/>
        </a:defRPr>
      </a:lvl4pPr>
      <a:lvl5pPr marL="9396763" indent="-1044085" algn="l" defTabSz="2088170" rtl="0" eaLnBrk="1" latinLnBrk="0" hangingPunct="1">
        <a:spcBef>
          <a:spcPct val="20000"/>
        </a:spcBef>
        <a:buFont typeface="Arial"/>
        <a:buChar char="»"/>
        <a:defRPr sz="9100" kern="1200">
          <a:solidFill>
            <a:schemeClr val="tx1"/>
          </a:solidFill>
          <a:latin typeface="+mn-lt"/>
          <a:ea typeface="+mn-ea"/>
          <a:cs typeface="+mn-cs"/>
        </a:defRPr>
      </a:lvl5pPr>
      <a:lvl6pPr marL="11484933" indent="-1044085" algn="l" defTabSz="2088170" rtl="0" eaLnBrk="1" latinLnBrk="0" hangingPunct="1">
        <a:spcBef>
          <a:spcPct val="20000"/>
        </a:spcBef>
        <a:buFont typeface="Arial"/>
        <a:buChar char="•"/>
        <a:defRPr sz="9100" kern="1200">
          <a:solidFill>
            <a:schemeClr val="tx1"/>
          </a:solidFill>
          <a:latin typeface="+mn-lt"/>
          <a:ea typeface="+mn-ea"/>
          <a:cs typeface="+mn-cs"/>
        </a:defRPr>
      </a:lvl6pPr>
      <a:lvl7pPr marL="13573102" indent="-1044085" algn="l" defTabSz="2088170" rtl="0" eaLnBrk="1" latinLnBrk="0" hangingPunct="1">
        <a:spcBef>
          <a:spcPct val="20000"/>
        </a:spcBef>
        <a:buFont typeface="Arial"/>
        <a:buChar char="•"/>
        <a:defRPr sz="9100" kern="1200">
          <a:solidFill>
            <a:schemeClr val="tx1"/>
          </a:solidFill>
          <a:latin typeface="+mn-lt"/>
          <a:ea typeface="+mn-ea"/>
          <a:cs typeface="+mn-cs"/>
        </a:defRPr>
      </a:lvl7pPr>
      <a:lvl8pPr marL="15661272" indent="-1044085" algn="l" defTabSz="2088170" rtl="0" eaLnBrk="1" latinLnBrk="0" hangingPunct="1">
        <a:spcBef>
          <a:spcPct val="20000"/>
        </a:spcBef>
        <a:buFont typeface="Arial"/>
        <a:buChar char="•"/>
        <a:defRPr sz="9100" kern="1200">
          <a:solidFill>
            <a:schemeClr val="tx1"/>
          </a:solidFill>
          <a:latin typeface="+mn-lt"/>
          <a:ea typeface="+mn-ea"/>
          <a:cs typeface="+mn-cs"/>
        </a:defRPr>
      </a:lvl8pPr>
      <a:lvl9pPr marL="17749441" indent="-1044085" algn="l" defTabSz="2088170" rtl="0" eaLnBrk="1" latinLnBrk="0" hangingPunct="1">
        <a:spcBef>
          <a:spcPct val="20000"/>
        </a:spcBef>
        <a:buFont typeface="Arial"/>
        <a:buChar char="•"/>
        <a:defRPr sz="9100" kern="1200">
          <a:solidFill>
            <a:schemeClr val="tx1"/>
          </a:solidFill>
          <a:latin typeface="+mn-lt"/>
          <a:ea typeface="+mn-ea"/>
          <a:cs typeface="+mn-cs"/>
        </a:defRPr>
      </a:lvl9pPr>
    </p:bodyStyle>
    <p:otherStyle>
      <a:defPPr>
        <a:defRPr lang="en-US"/>
      </a:defPPr>
      <a:lvl1pPr marL="0" algn="l" defTabSz="2088170" rtl="0" eaLnBrk="1" latinLnBrk="0" hangingPunct="1">
        <a:defRPr sz="8200" kern="1200">
          <a:solidFill>
            <a:schemeClr val="tx1"/>
          </a:solidFill>
          <a:latin typeface="+mn-lt"/>
          <a:ea typeface="+mn-ea"/>
          <a:cs typeface="+mn-cs"/>
        </a:defRPr>
      </a:lvl1pPr>
      <a:lvl2pPr marL="2088170" algn="l" defTabSz="2088170" rtl="0" eaLnBrk="1" latinLnBrk="0" hangingPunct="1">
        <a:defRPr sz="8200" kern="1200">
          <a:solidFill>
            <a:schemeClr val="tx1"/>
          </a:solidFill>
          <a:latin typeface="+mn-lt"/>
          <a:ea typeface="+mn-ea"/>
          <a:cs typeface="+mn-cs"/>
        </a:defRPr>
      </a:lvl2pPr>
      <a:lvl3pPr marL="4176339" algn="l" defTabSz="2088170" rtl="0" eaLnBrk="1" latinLnBrk="0" hangingPunct="1">
        <a:defRPr sz="8200" kern="1200">
          <a:solidFill>
            <a:schemeClr val="tx1"/>
          </a:solidFill>
          <a:latin typeface="+mn-lt"/>
          <a:ea typeface="+mn-ea"/>
          <a:cs typeface="+mn-cs"/>
        </a:defRPr>
      </a:lvl3pPr>
      <a:lvl4pPr marL="6264509" algn="l" defTabSz="2088170" rtl="0" eaLnBrk="1" latinLnBrk="0" hangingPunct="1">
        <a:defRPr sz="8200" kern="1200">
          <a:solidFill>
            <a:schemeClr val="tx1"/>
          </a:solidFill>
          <a:latin typeface="+mn-lt"/>
          <a:ea typeface="+mn-ea"/>
          <a:cs typeface="+mn-cs"/>
        </a:defRPr>
      </a:lvl4pPr>
      <a:lvl5pPr marL="8352678" algn="l" defTabSz="2088170" rtl="0" eaLnBrk="1" latinLnBrk="0" hangingPunct="1">
        <a:defRPr sz="8200" kern="1200">
          <a:solidFill>
            <a:schemeClr val="tx1"/>
          </a:solidFill>
          <a:latin typeface="+mn-lt"/>
          <a:ea typeface="+mn-ea"/>
          <a:cs typeface="+mn-cs"/>
        </a:defRPr>
      </a:lvl5pPr>
      <a:lvl6pPr marL="10440848" algn="l" defTabSz="2088170" rtl="0" eaLnBrk="1" latinLnBrk="0" hangingPunct="1">
        <a:defRPr sz="8200" kern="1200">
          <a:solidFill>
            <a:schemeClr val="tx1"/>
          </a:solidFill>
          <a:latin typeface="+mn-lt"/>
          <a:ea typeface="+mn-ea"/>
          <a:cs typeface="+mn-cs"/>
        </a:defRPr>
      </a:lvl6pPr>
      <a:lvl7pPr marL="12529017" algn="l" defTabSz="2088170" rtl="0" eaLnBrk="1" latinLnBrk="0" hangingPunct="1">
        <a:defRPr sz="8200" kern="1200">
          <a:solidFill>
            <a:schemeClr val="tx1"/>
          </a:solidFill>
          <a:latin typeface="+mn-lt"/>
          <a:ea typeface="+mn-ea"/>
          <a:cs typeface="+mn-cs"/>
        </a:defRPr>
      </a:lvl7pPr>
      <a:lvl8pPr marL="14617187" algn="l" defTabSz="2088170" rtl="0" eaLnBrk="1" latinLnBrk="0" hangingPunct="1">
        <a:defRPr sz="8200" kern="1200">
          <a:solidFill>
            <a:schemeClr val="tx1"/>
          </a:solidFill>
          <a:latin typeface="+mn-lt"/>
          <a:ea typeface="+mn-ea"/>
          <a:cs typeface="+mn-cs"/>
        </a:defRPr>
      </a:lvl8pPr>
      <a:lvl9pPr marL="16705356" algn="l" defTabSz="2088170"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emf"/><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emf"/><Relationship Id="rId2" Type="http://schemas.openxmlformats.org/officeDocument/2006/relationships/notesSlide" Target="../notesSlides/notesSlide1.xml"/><Relationship Id="rId16" Type="http://schemas.openxmlformats.org/officeDocument/2006/relationships/image" Target="../media/image17.JPG"/><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svg"/><Relationship Id="rId15" Type="http://schemas.openxmlformats.org/officeDocument/2006/relationships/image" Target="../media/image16.JPG"/><Relationship Id="rId10" Type="http://schemas.openxmlformats.org/officeDocument/2006/relationships/image" Target="../media/image11.emf"/><Relationship Id="rId4" Type="http://schemas.openxmlformats.org/officeDocument/2006/relationships/image" Target="../media/image5.png"/><Relationship Id="rId9" Type="http://schemas.openxmlformats.org/officeDocument/2006/relationships/image" Target="../media/image10.jpeg"/><Relationship Id="rId1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srcRect t="26762" b="50000"/>
          <a:stretch/>
        </p:blipFill>
        <p:spPr>
          <a:xfrm>
            <a:off x="0" y="6291769"/>
            <a:ext cx="42811700" cy="7524000"/>
          </a:xfrm>
          <a:prstGeom prst="rect">
            <a:avLst/>
          </a:prstGeom>
        </p:spPr>
      </p:pic>
      <p:sp>
        <p:nvSpPr>
          <p:cNvPr id="8" name="TextBox 7"/>
          <p:cNvSpPr txBox="1"/>
          <p:nvPr/>
        </p:nvSpPr>
        <p:spPr>
          <a:xfrm>
            <a:off x="1709433" y="3773984"/>
            <a:ext cx="34243417" cy="1925207"/>
          </a:xfrm>
          <a:prstGeom prst="rect">
            <a:avLst/>
          </a:prstGeom>
          <a:noFill/>
        </p:spPr>
        <p:txBody>
          <a:bodyPr wrap="square" rtlCol="0">
            <a:spAutoFit/>
          </a:bodyPr>
          <a:lstStyle/>
          <a:p>
            <a:r>
              <a:rPr lang="en-US" sz="8700" b="1" dirty="0">
                <a:solidFill>
                  <a:schemeClr val="tx2"/>
                </a:solidFill>
                <a:latin typeface="Arial"/>
                <a:cs typeface="Arial"/>
              </a:rPr>
              <a:t>Refining identification methods of </a:t>
            </a:r>
            <a:r>
              <a:rPr lang="en-US" sz="8700" b="1" i="1" dirty="0">
                <a:solidFill>
                  <a:schemeClr val="tx2"/>
                </a:solidFill>
                <a:latin typeface="Arial"/>
                <a:cs typeface="Arial"/>
              </a:rPr>
              <a:t>gallus gallus domesticus </a:t>
            </a:r>
            <a:r>
              <a:rPr lang="en-US" sz="2700" b="1" dirty="0">
                <a:solidFill>
                  <a:schemeClr val="tx2">
                    <a:alpha val="80000"/>
                  </a:schemeClr>
                </a:solidFill>
                <a:latin typeface="Arial"/>
                <a:cs typeface="Arial"/>
              </a:rPr>
              <a:t> </a:t>
            </a:r>
          </a:p>
          <a:p>
            <a:pPr>
              <a:lnSpc>
                <a:spcPct val="200000"/>
              </a:lnSpc>
            </a:pPr>
            <a:r>
              <a:rPr lang="en-US" sz="1900" dirty="0">
                <a:solidFill>
                  <a:schemeClr val="tx1">
                    <a:lumMod val="75000"/>
                    <a:lumOff val="25000"/>
                  </a:schemeClr>
                </a:solidFill>
                <a:latin typeface="Arial"/>
                <a:cs typeface="Arial"/>
              </a:rPr>
              <a:t>The Pirbright Institute, Ash Road, Pirbright, Woking, GU24 0NF UK.  Tel: +44 (0)1483 232441.  Email: enquiries@pirbright.ac.uk  </a:t>
            </a:r>
            <a:r>
              <a:rPr lang="en-US" sz="1900" b="1" dirty="0">
                <a:solidFill>
                  <a:schemeClr val="tx1">
                    <a:lumMod val="75000"/>
                    <a:lumOff val="25000"/>
                  </a:schemeClr>
                </a:solidFill>
                <a:latin typeface="Arial"/>
                <a:cs typeface="Arial"/>
              </a:rPr>
              <a:t>www.pirbright.ac.uk</a:t>
            </a:r>
            <a:endParaRPr lang="en-US" sz="8700" b="1" dirty="0">
              <a:solidFill>
                <a:schemeClr val="tx1">
                  <a:lumMod val="75000"/>
                  <a:lumOff val="25000"/>
                </a:schemeClr>
              </a:solidFill>
              <a:latin typeface="Arial"/>
              <a:cs typeface="Arial"/>
            </a:endParaRPr>
          </a:p>
        </p:txBody>
      </p:sp>
      <p:sp>
        <p:nvSpPr>
          <p:cNvPr id="9" name="Rectangle 8"/>
          <p:cNvSpPr/>
          <p:nvPr/>
        </p:nvSpPr>
        <p:spPr>
          <a:xfrm>
            <a:off x="2209800" y="7301976"/>
            <a:ext cx="14427199" cy="6120109"/>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2715031" y="7773439"/>
            <a:ext cx="13416736" cy="5401479"/>
          </a:xfrm>
          <a:prstGeom prst="rect">
            <a:avLst/>
          </a:prstGeom>
          <a:noFill/>
        </p:spPr>
        <p:txBody>
          <a:bodyPr wrap="square" rtlCol="0">
            <a:spAutoFit/>
          </a:bodyPr>
          <a:lstStyle/>
          <a:p>
            <a:pPr algn="just"/>
            <a:r>
              <a:rPr lang="en-US" sz="6500" b="1" dirty="0">
                <a:solidFill>
                  <a:schemeClr val="bg1"/>
                </a:solidFill>
                <a:latin typeface="Arial"/>
                <a:cs typeface="Arial"/>
              </a:rPr>
              <a:t>Abstract</a:t>
            </a:r>
          </a:p>
          <a:p>
            <a:pPr algn="just"/>
            <a:r>
              <a:rPr lang="en-US" sz="4000" b="1" dirty="0">
                <a:solidFill>
                  <a:schemeClr val="bg1"/>
                </a:solidFill>
                <a:latin typeface="Arial"/>
                <a:cs typeface="Arial"/>
              </a:rPr>
              <a:t>Individual identification of birds used in scientific research at The Pirbright Institute has historically used invasive wing tags. </a:t>
            </a:r>
          </a:p>
          <a:p>
            <a:pPr algn="just"/>
            <a:r>
              <a:rPr lang="en-US" sz="4000" b="1" dirty="0">
                <a:solidFill>
                  <a:schemeClr val="bg1"/>
                </a:solidFill>
                <a:latin typeface="Arial"/>
                <a:cs typeface="Arial"/>
              </a:rPr>
              <a:t>This poster presents the first results of an ongoing study which seeks to replace the wing banding with non-invasive leg bands in a variety of ages of an inbred chicken breed.</a:t>
            </a:r>
          </a:p>
        </p:txBody>
      </p:sp>
      <p:sp>
        <p:nvSpPr>
          <p:cNvPr id="16" name="TextBox 15"/>
          <p:cNvSpPr txBox="1"/>
          <p:nvPr/>
        </p:nvSpPr>
        <p:spPr>
          <a:xfrm>
            <a:off x="848771" y="14330025"/>
            <a:ext cx="6444121" cy="13697019"/>
          </a:xfrm>
          <a:prstGeom prst="rect">
            <a:avLst/>
          </a:prstGeom>
          <a:noFill/>
        </p:spPr>
        <p:txBody>
          <a:bodyPr wrap="square" rtlCol="0">
            <a:spAutoFit/>
          </a:bodyPr>
          <a:lstStyle/>
          <a:p>
            <a:pPr algn="just">
              <a:lnSpc>
                <a:spcPts val="3800"/>
              </a:lnSpc>
              <a:tabLst>
                <a:tab pos="2590800" algn="l"/>
              </a:tabLst>
            </a:pPr>
            <a:r>
              <a:rPr lang="en-US" sz="5700" b="1" dirty="0">
                <a:solidFill>
                  <a:schemeClr val="tx2"/>
                </a:solidFill>
                <a:latin typeface="Arial"/>
                <a:cs typeface="Arial"/>
              </a:rPr>
              <a:t>Introduction</a:t>
            </a:r>
          </a:p>
          <a:p>
            <a:pPr algn="just">
              <a:lnSpc>
                <a:spcPts val="3800"/>
              </a:lnSpc>
              <a:tabLst>
                <a:tab pos="2590800" algn="l"/>
              </a:tabLst>
            </a:pPr>
            <a:r>
              <a:rPr lang="en-US" sz="2800" dirty="0">
                <a:latin typeface="Arial"/>
                <a:cs typeface="Arial"/>
              </a:rPr>
              <a:t>Individual identification of birds is required when using poultry in infectious disease research.  At The Pirbright Institute this has historically been achieved by placing a permanent wing tag through the webbing of an individual wing of day old chicks.</a:t>
            </a:r>
          </a:p>
          <a:p>
            <a:pPr algn="just">
              <a:lnSpc>
                <a:spcPts val="3800"/>
              </a:lnSpc>
              <a:tabLst>
                <a:tab pos="2590800" algn="l"/>
              </a:tabLst>
            </a:pPr>
            <a:endParaRPr lang="en-US" sz="2800" dirty="0">
              <a:latin typeface="Arial"/>
              <a:cs typeface="Arial"/>
            </a:endParaRPr>
          </a:p>
          <a:p>
            <a:pPr algn="just">
              <a:lnSpc>
                <a:spcPts val="3800"/>
              </a:lnSpc>
              <a:tabLst>
                <a:tab pos="2590800" algn="l"/>
              </a:tabLst>
            </a:pPr>
            <a:endParaRPr lang="en-US" sz="2800" dirty="0">
              <a:latin typeface="Arial"/>
              <a:cs typeface="Arial"/>
            </a:endParaRPr>
          </a:p>
          <a:p>
            <a:pPr algn="just">
              <a:lnSpc>
                <a:spcPts val="3800"/>
              </a:lnSpc>
              <a:tabLst>
                <a:tab pos="2590800" algn="l"/>
              </a:tabLst>
            </a:pPr>
            <a:endParaRPr lang="en-US" sz="2800" dirty="0">
              <a:latin typeface="Arial"/>
              <a:cs typeface="Arial"/>
            </a:endParaRPr>
          </a:p>
          <a:p>
            <a:pPr algn="just">
              <a:lnSpc>
                <a:spcPts val="3800"/>
              </a:lnSpc>
              <a:tabLst>
                <a:tab pos="2590800" algn="l"/>
              </a:tabLst>
            </a:pPr>
            <a:endParaRPr lang="en-US" sz="2800" dirty="0">
              <a:latin typeface="Arial"/>
              <a:cs typeface="Arial"/>
            </a:endParaRPr>
          </a:p>
          <a:p>
            <a:pPr algn="just">
              <a:lnSpc>
                <a:spcPts val="3800"/>
              </a:lnSpc>
              <a:tabLst>
                <a:tab pos="2590800" algn="l"/>
              </a:tabLst>
            </a:pPr>
            <a:endParaRPr lang="en-US" sz="2800" dirty="0">
              <a:latin typeface="Arial"/>
              <a:cs typeface="Arial"/>
            </a:endParaRPr>
          </a:p>
          <a:p>
            <a:pPr algn="just">
              <a:lnSpc>
                <a:spcPts val="3800"/>
              </a:lnSpc>
              <a:tabLst>
                <a:tab pos="2590800" algn="l"/>
              </a:tabLst>
            </a:pPr>
            <a:endParaRPr lang="en-US" sz="2800" dirty="0">
              <a:latin typeface="Arial"/>
              <a:cs typeface="Arial"/>
            </a:endParaRPr>
          </a:p>
          <a:p>
            <a:pPr algn="just">
              <a:lnSpc>
                <a:spcPts val="3800"/>
              </a:lnSpc>
              <a:tabLst>
                <a:tab pos="2590800" algn="l"/>
              </a:tabLst>
            </a:pPr>
            <a:endParaRPr lang="en-US" sz="2800" dirty="0">
              <a:latin typeface="Arial"/>
              <a:cs typeface="Arial"/>
            </a:endParaRPr>
          </a:p>
          <a:p>
            <a:pPr algn="just">
              <a:lnSpc>
                <a:spcPts val="3800"/>
              </a:lnSpc>
              <a:tabLst>
                <a:tab pos="2590800" algn="l"/>
              </a:tabLst>
            </a:pPr>
            <a:endParaRPr lang="en-US" sz="2800" dirty="0">
              <a:latin typeface="Arial"/>
              <a:cs typeface="Arial"/>
            </a:endParaRPr>
          </a:p>
          <a:p>
            <a:pPr algn="just">
              <a:lnSpc>
                <a:spcPts val="3800"/>
              </a:lnSpc>
              <a:tabLst>
                <a:tab pos="2590800" algn="l"/>
              </a:tabLst>
            </a:pPr>
            <a:r>
              <a:rPr lang="en-US" sz="2800" dirty="0">
                <a:latin typeface="Arial"/>
                <a:cs typeface="Arial"/>
              </a:rPr>
              <a:t>In addition to the invasive nature of this type of ID, other issues have been noted including application in wrong places, rubbing, and growth of feathers in older birds which cover the wing band. </a:t>
            </a:r>
          </a:p>
          <a:p>
            <a:pPr algn="just">
              <a:lnSpc>
                <a:spcPts val="3800"/>
              </a:lnSpc>
              <a:tabLst>
                <a:tab pos="2590800" algn="l"/>
              </a:tabLst>
            </a:pPr>
            <a:r>
              <a:rPr lang="en-US" sz="2800" dirty="0">
                <a:latin typeface="Arial"/>
                <a:cs typeface="Arial"/>
              </a:rPr>
              <a:t>This poster describes the approach and initial results generated at The Pirbright Institute as part of a project attempting to replace the invasive wing band with a plastic leg band. </a:t>
            </a:r>
          </a:p>
        </p:txBody>
      </p:sp>
      <p:sp>
        <p:nvSpPr>
          <p:cNvPr id="18" name="TextBox 17"/>
          <p:cNvSpPr txBox="1"/>
          <p:nvPr/>
        </p:nvSpPr>
        <p:spPr>
          <a:xfrm>
            <a:off x="8085794" y="14287231"/>
            <a:ext cx="6003467" cy="10773142"/>
          </a:xfrm>
          <a:prstGeom prst="rect">
            <a:avLst/>
          </a:prstGeom>
          <a:noFill/>
        </p:spPr>
        <p:txBody>
          <a:bodyPr wrap="square" rtlCol="0">
            <a:spAutoFit/>
          </a:bodyPr>
          <a:lstStyle/>
          <a:p>
            <a:pPr algn="just">
              <a:lnSpc>
                <a:spcPts val="3800"/>
              </a:lnSpc>
            </a:pPr>
            <a:r>
              <a:rPr lang="en-US" sz="5700" b="1" dirty="0">
                <a:solidFill>
                  <a:schemeClr val="tx2"/>
                </a:solidFill>
                <a:latin typeface="Arial"/>
                <a:cs typeface="Arial"/>
              </a:rPr>
              <a:t>Methods</a:t>
            </a:r>
          </a:p>
          <a:p>
            <a:pPr algn="just">
              <a:lnSpc>
                <a:spcPts val="3800"/>
              </a:lnSpc>
            </a:pPr>
            <a:r>
              <a:rPr lang="en-US" sz="2800" dirty="0">
                <a:latin typeface="Arial"/>
                <a:cs typeface="Arial"/>
              </a:rPr>
              <a:t>Four different leg band designs were assessed against several criteria including:</a:t>
            </a:r>
          </a:p>
          <a:p>
            <a:pPr marL="457200" indent="-457200" algn="just">
              <a:lnSpc>
                <a:spcPts val="3800"/>
              </a:lnSpc>
              <a:buBlip>
                <a:blip r:embed="rId4">
                  <a:extLst>
                    <a:ext uri="{96DAC541-7B7A-43D3-8B79-37D633B846F1}">
                      <asvg:svgBlip xmlns:asvg="http://schemas.microsoft.com/office/drawing/2016/SVG/main" r:embed="rId5"/>
                    </a:ext>
                  </a:extLst>
                </a:blip>
              </a:buBlip>
            </a:pPr>
            <a:r>
              <a:rPr lang="en-US" sz="2800" dirty="0">
                <a:latin typeface="Arial"/>
                <a:cs typeface="Arial"/>
              </a:rPr>
              <a:t>ease of application adjustment</a:t>
            </a:r>
          </a:p>
          <a:p>
            <a:pPr marL="457200" indent="-457200" algn="just">
              <a:lnSpc>
                <a:spcPts val="3800"/>
              </a:lnSpc>
              <a:buBlip>
                <a:blip r:embed="rId4">
                  <a:extLst>
                    <a:ext uri="{96DAC541-7B7A-43D3-8B79-37D633B846F1}">
                      <asvg:svgBlip xmlns:asvg="http://schemas.microsoft.com/office/drawing/2016/SVG/main" r:embed="rId5"/>
                    </a:ext>
                  </a:extLst>
                </a:blip>
              </a:buBlip>
            </a:pPr>
            <a:r>
              <a:rPr lang="en-US" sz="2800" dirty="0">
                <a:latin typeface="Arial"/>
                <a:cs typeface="Arial"/>
              </a:rPr>
              <a:t>ID readability</a:t>
            </a:r>
          </a:p>
          <a:p>
            <a:pPr marL="457200" indent="-457200" algn="just">
              <a:lnSpc>
                <a:spcPts val="3800"/>
              </a:lnSpc>
              <a:buBlip>
                <a:blip r:embed="rId4">
                  <a:extLst>
                    <a:ext uri="{96DAC541-7B7A-43D3-8B79-37D633B846F1}">
                      <asvg:svgBlip xmlns:asvg="http://schemas.microsoft.com/office/drawing/2016/SVG/main" r:embed="rId5"/>
                    </a:ext>
                  </a:extLst>
                </a:blip>
              </a:buBlip>
            </a:pPr>
            <a:r>
              <a:rPr lang="en-US" sz="2800" dirty="0">
                <a:latin typeface="Arial"/>
                <a:cs typeface="Arial"/>
              </a:rPr>
              <a:t>interference with chick mobility</a:t>
            </a:r>
          </a:p>
          <a:p>
            <a:pPr marL="457200" indent="-457200" algn="just">
              <a:lnSpc>
                <a:spcPts val="3800"/>
              </a:lnSpc>
              <a:buBlip>
                <a:blip r:embed="rId4">
                  <a:extLst>
                    <a:ext uri="{96DAC541-7B7A-43D3-8B79-37D633B846F1}">
                      <asvg:svgBlip xmlns:asvg="http://schemas.microsoft.com/office/drawing/2016/SVG/main" r:embed="rId5"/>
                    </a:ext>
                  </a:extLst>
                </a:blip>
              </a:buBlip>
            </a:pPr>
            <a:r>
              <a:rPr lang="en-US" sz="2800" dirty="0">
                <a:latin typeface="Arial"/>
                <a:cs typeface="Arial"/>
              </a:rPr>
              <a:t>design functionality</a:t>
            </a:r>
          </a:p>
          <a:p>
            <a:pPr marL="457200" indent="-457200" algn="just">
              <a:lnSpc>
                <a:spcPts val="3800"/>
              </a:lnSpc>
              <a:buBlip>
                <a:blip r:embed="rId4">
                  <a:extLst>
                    <a:ext uri="{96DAC541-7B7A-43D3-8B79-37D633B846F1}">
                      <asvg:svgBlip xmlns:asvg="http://schemas.microsoft.com/office/drawing/2016/SVG/main" r:embed="rId5"/>
                    </a:ext>
                  </a:extLst>
                </a:blip>
              </a:buBlip>
            </a:pPr>
            <a:r>
              <a:rPr lang="en-US" sz="2800" dirty="0">
                <a:latin typeface="Arial"/>
                <a:cs typeface="Arial"/>
              </a:rPr>
              <a:t>cost </a:t>
            </a:r>
          </a:p>
          <a:p>
            <a:pPr algn="just">
              <a:lnSpc>
                <a:spcPts val="3800"/>
              </a:lnSpc>
            </a:pPr>
            <a:r>
              <a:rPr lang="en-US" sz="2800" dirty="0">
                <a:latin typeface="Arial"/>
                <a:cs typeface="Arial"/>
              </a:rPr>
              <a:t>Once a leg band design was selected, various sizes were evaluated on day old Rhode Island Red (RIR) chicks, available on a weekly basis. Every day after application, the leg bands on each bird were checked to determine: </a:t>
            </a:r>
          </a:p>
          <a:p>
            <a:pPr marL="457200" indent="-457200" algn="just">
              <a:lnSpc>
                <a:spcPts val="3800"/>
              </a:lnSpc>
              <a:buBlip>
                <a:blip r:embed="rId4">
                  <a:extLst>
                    <a:ext uri="{96DAC541-7B7A-43D3-8B79-37D633B846F1}">
                      <asvg:svgBlip xmlns:asvg="http://schemas.microsoft.com/office/drawing/2016/SVG/main" r:embed="rId5"/>
                    </a:ext>
                  </a:extLst>
                </a:blip>
              </a:buBlip>
            </a:pPr>
            <a:r>
              <a:rPr lang="en-US" sz="2800" dirty="0">
                <a:latin typeface="Arial"/>
                <a:cs typeface="Arial"/>
              </a:rPr>
              <a:t>How many times they had to be loosened and/or changed</a:t>
            </a:r>
          </a:p>
          <a:p>
            <a:pPr marL="457200" indent="-457200" algn="just">
              <a:lnSpc>
                <a:spcPts val="3800"/>
              </a:lnSpc>
              <a:buBlip>
                <a:blip r:embed="rId4">
                  <a:extLst>
                    <a:ext uri="{96DAC541-7B7A-43D3-8B79-37D633B846F1}">
                      <asvg:svgBlip xmlns:asvg="http://schemas.microsoft.com/office/drawing/2016/SVG/main" r:embed="rId5"/>
                    </a:ext>
                  </a:extLst>
                </a:blip>
              </a:buBlip>
            </a:pPr>
            <a:r>
              <a:rPr lang="en-US" sz="2800" dirty="0">
                <a:latin typeface="Arial"/>
                <a:cs typeface="Arial"/>
              </a:rPr>
              <a:t>How often the band would fall off</a:t>
            </a:r>
          </a:p>
          <a:p>
            <a:pPr algn="just">
              <a:lnSpc>
                <a:spcPts val="3800"/>
              </a:lnSpc>
            </a:pPr>
            <a:endParaRPr lang="en-US" sz="2800" dirty="0">
              <a:latin typeface="Arial"/>
              <a:cs typeface="Arial"/>
            </a:endParaRPr>
          </a:p>
          <a:p>
            <a:pPr algn="just">
              <a:lnSpc>
                <a:spcPts val="3800"/>
              </a:lnSpc>
            </a:pPr>
            <a:endParaRPr lang="en-US" sz="2800" dirty="0">
              <a:latin typeface="Arial"/>
              <a:cs typeface="Arial"/>
            </a:endParaRPr>
          </a:p>
          <a:p>
            <a:pPr algn="just">
              <a:lnSpc>
                <a:spcPts val="3800"/>
              </a:lnSpc>
            </a:pPr>
            <a:endParaRPr lang="en-US" sz="2800" dirty="0">
              <a:latin typeface="Arial"/>
              <a:cs typeface="Arial"/>
            </a:endParaRPr>
          </a:p>
        </p:txBody>
      </p:sp>
      <p:sp>
        <p:nvSpPr>
          <p:cNvPr id="19" name="TextBox 18"/>
          <p:cNvSpPr txBox="1"/>
          <p:nvPr/>
        </p:nvSpPr>
        <p:spPr>
          <a:xfrm>
            <a:off x="14851701" y="14330025"/>
            <a:ext cx="6280587" cy="10773142"/>
          </a:xfrm>
          <a:prstGeom prst="rect">
            <a:avLst/>
          </a:prstGeom>
          <a:noFill/>
        </p:spPr>
        <p:txBody>
          <a:bodyPr wrap="square" rtlCol="0">
            <a:spAutoFit/>
          </a:bodyPr>
          <a:lstStyle/>
          <a:p>
            <a:pPr>
              <a:lnSpc>
                <a:spcPts val="3800"/>
              </a:lnSpc>
            </a:pPr>
            <a:r>
              <a:rPr lang="en-US" sz="5700" b="1" dirty="0">
                <a:solidFill>
                  <a:schemeClr val="tx2"/>
                </a:solidFill>
                <a:latin typeface="Arial"/>
                <a:cs typeface="Arial"/>
              </a:rPr>
              <a:t>Results</a:t>
            </a:r>
          </a:p>
          <a:p>
            <a:pPr algn="just">
              <a:lnSpc>
                <a:spcPts val="3800"/>
              </a:lnSpc>
            </a:pPr>
            <a:r>
              <a:rPr lang="en-US" sz="2800" dirty="0">
                <a:latin typeface="Arial"/>
                <a:cs typeface="Arial"/>
              </a:rPr>
              <a:t>Every week for 6 months, the various sizes of leg bands were assessed on day old chicks to determine the optimal starting size. Preliminary results from the assessment of weekly hatched Rhode Island Red (RIR) chicks indicated that a single 6.4mm leg band (FC2) can be used on birds up to 3 weeks old before the leg band must be replaced. It was observed however that loosening of the leg bands was required; with the majority of this happening between 2 – 3 weeks of age. In the 6 months thus far, no FC2 bands have fallen off chicks up to 3 weeks of age.</a:t>
            </a:r>
          </a:p>
          <a:p>
            <a:pPr algn="just">
              <a:lnSpc>
                <a:spcPts val="3800"/>
              </a:lnSpc>
            </a:pPr>
            <a:r>
              <a:rPr lang="en-US" sz="2800" dirty="0">
                <a:latin typeface="Arial"/>
                <a:cs typeface="Arial"/>
              </a:rPr>
              <a:t>It is important to reduce the frequency of leg band replacements to avoid transcription errors.</a:t>
            </a:r>
          </a:p>
          <a:p>
            <a:pPr algn="just">
              <a:lnSpc>
                <a:spcPts val="3800"/>
              </a:lnSpc>
            </a:pPr>
            <a:r>
              <a:rPr lang="en-US" sz="2800" dirty="0">
                <a:latin typeface="Arial"/>
                <a:cs typeface="Arial"/>
              </a:rPr>
              <a:t>.   </a:t>
            </a:r>
            <a:br>
              <a:rPr lang="en-US" sz="2800" dirty="0">
                <a:latin typeface="Arial"/>
                <a:cs typeface="Arial"/>
              </a:rPr>
            </a:br>
            <a:endParaRPr lang="en-US" sz="2800" dirty="0">
              <a:latin typeface="Arial"/>
              <a:cs typeface="Arial"/>
            </a:endParaRPr>
          </a:p>
        </p:txBody>
      </p:sp>
      <p:sp>
        <p:nvSpPr>
          <p:cNvPr id="20" name="TextBox 19"/>
          <p:cNvSpPr txBox="1"/>
          <p:nvPr/>
        </p:nvSpPr>
        <p:spPr>
          <a:xfrm>
            <a:off x="28927742" y="14174688"/>
            <a:ext cx="13245326" cy="6387326"/>
          </a:xfrm>
          <a:prstGeom prst="rect">
            <a:avLst/>
          </a:prstGeom>
          <a:noFill/>
        </p:spPr>
        <p:txBody>
          <a:bodyPr wrap="square" rtlCol="0">
            <a:spAutoFit/>
          </a:bodyPr>
          <a:lstStyle/>
          <a:p>
            <a:pPr algn="just">
              <a:lnSpc>
                <a:spcPts val="3800"/>
              </a:lnSpc>
            </a:pPr>
            <a:r>
              <a:rPr lang="en-US" sz="5700" b="1" dirty="0">
                <a:solidFill>
                  <a:schemeClr val="tx2"/>
                </a:solidFill>
                <a:latin typeface="Arial"/>
                <a:cs typeface="Arial"/>
              </a:rPr>
              <a:t>Future</a:t>
            </a:r>
          </a:p>
          <a:p>
            <a:pPr algn="just">
              <a:lnSpc>
                <a:spcPts val="3800"/>
              </a:lnSpc>
            </a:pPr>
            <a:r>
              <a:rPr lang="en-US" sz="2800" dirty="0">
                <a:latin typeface="Arial"/>
                <a:cs typeface="Arial"/>
              </a:rPr>
              <a:t>Data will continue to be collected from weekly and study specific hatches. This will be statistically analyzed to determine the optimal leg band size and age at which  replacement is necessary for a given chicken breed for differing study lengths. The failure rate of a given size of wing band for a particular breed/age range of chicken will also be determined from this data. Importantly, any difference in effect of wing and leg banding on weight gain will also be examined similar to Dennis et al 2008 with ours being based on plastic leg bands in contrast to their data using metal.</a:t>
            </a:r>
          </a:p>
          <a:p>
            <a:pPr algn="just">
              <a:lnSpc>
                <a:spcPts val="3800"/>
              </a:lnSpc>
            </a:pPr>
            <a:r>
              <a:rPr lang="en-US" sz="2800" dirty="0">
                <a:latin typeface="Arial"/>
                <a:cs typeface="Arial"/>
              </a:rPr>
              <a:t>Correlations of leg band replacement events with weight gain and leg diameter will also be determined in order to elucidate which of these two parameters is the most significant. This could be used to predict leg band replacement times for breeds previously unrecorded. </a:t>
            </a:r>
            <a:endParaRPr lang="en-US" sz="2800" b="1" dirty="0">
              <a:latin typeface="Arial"/>
              <a:cs typeface="Arial"/>
            </a:endParaRPr>
          </a:p>
          <a:p>
            <a:pPr algn="just">
              <a:lnSpc>
                <a:spcPts val="3800"/>
              </a:lnSpc>
            </a:pPr>
            <a:endParaRPr lang="en-US" sz="2800" b="1" dirty="0">
              <a:latin typeface="Arial"/>
              <a:cs typeface="Arial"/>
            </a:endParaRPr>
          </a:p>
        </p:txBody>
      </p:sp>
      <p:sp>
        <p:nvSpPr>
          <p:cNvPr id="21" name="TextBox 20"/>
          <p:cNvSpPr txBox="1"/>
          <p:nvPr/>
        </p:nvSpPr>
        <p:spPr>
          <a:xfrm>
            <a:off x="21942238" y="19017704"/>
            <a:ext cx="6117767" cy="8823890"/>
          </a:xfrm>
          <a:prstGeom prst="rect">
            <a:avLst/>
          </a:prstGeom>
          <a:noFill/>
        </p:spPr>
        <p:txBody>
          <a:bodyPr wrap="square" rtlCol="0">
            <a:spAutoFit/>
          </a:bodyPr>
          <a:lstStyle/>
          <a:p>
            <a:pPr algn="just">
              <a:lnSpc>
                <a:spcPts val="3800"/>
              </a:lnSpc>
            </a:pPr>
            <a:r>
              <a:rPr lang="en-US" sz="2800" dirty="0">
                <a:latin typeface="Arial"/>
                <a:cs typeface="Arial"/>
              </a:rPr>
              <a:t>Due to the chicks’ rapid growth rate, it was confirmed that daily checks of the leg band tightness was essential  to avoid discomfort to the chicks. </a:t>
            </a:r>
          </a:p>
          <a:p>
            <a:pPr algn="just">
              <a:lnSpc>
                <a:spcPts val="3800"/>
              </a:lnSpc>
            </a:pPr>
            <a:r>
              <a:rPr lang="en-US" sz="2800" dirty="0">
                <a:latin typeface="Arial"/>
                <a:cs typeface="Arial"/>
              </a:rPr>
              <a:t>Using this information, a method was developed which detailed the criteria for assessing leg band tightness to standardize the data collected. </a:t>
            </a:r>
          </a:p>
          <a:p>
            <a:pPr algn="just">
              <a:lnSpc>
                <a:spcPts val="3800"/>
              </a:lnSpc>
            </a:pPr>
            <a:r>
              <a:rPr lang="en-US" sz="2800" dirty="0">
                <a:latin typeface="Arial"/>
                <a:cs typeface="Arial"/>
              </a:rPr>
              <a:t>The other significant finding was that a single 11mm leg band (FC5) was  identified as the  largest band which did not fall off from 2 weeks of age. The duration this size can remain on the bird beyond 2 weeks before needing to be replaced will be assessed during study specific hatches which frequently extend beyond 5 weeks of age.</a:t>
            </a:r>
          </a:p>
        </p:txBody>
      </p:sp>
      <p:sp>
        <p:nvSpPr>
          <p:cNvPr id="23" name="TextBox 22"/>
          <p:cNvSpPr txBox="1"/>
          <p:nvPr/>
        </p:nvSpPr>
        <p:spPr>
          <a:xfrm>
            <a:off x="28850850" y="26289539"/>
            <a:ext cx="13112079" cy="804772"/>
          </a:xfrm>
          <a:prstGeom prst="rect">
            <a:avLst/>
          </a:prstGeom>
          <a:noFill/>
        </p:spPr>
        <p:txBody>
          <a:bodyPr wrap="square" rtlCol="0">
            <a:spAutoFit/>
          </a:bodyPr>
          <a:lstStyle/>
          <a:p>
            <a:pPr>
              <a:lnSpc>
                <a:spcPts val="2400"/>
              </a:lnSpc>
            </a:pPr>
            <a:r>
              <a:rPr lang="en-US" sz="3500" b="1" dirty="0">
                <a:latin typeface="Arial"/>
                <a:cs typeface="Arial"/>
              </a:rPr>
              <a:t>Acknowledgements</a:t>
            </a:r>
          </a:p>
          <a:p>
            <a:pPr>
              <a:lnSpc>
                <a:spcPct val="150000"/>
              </a:lnSpc>
            </a:pPr>
            <a:r>
              <a:rPr lang="en-US" sz="2000" dirty="0">
                <a:latin typeface="Arial"/>
                <a:cs typeface="Arial"/>
              </a:rPr>
              <a:t>The Poultry team for all their hard work collecting data. The chicks for being patient with us.</a:t>
            </a:r>
          </a:p>
        </p:txBody>
      </p:sp>
      <p:sp>
        <p:nvSpPr>
          <p:cNvPr id="30" name="Rectangle 29"/>
          <p:cNvSpPr/>
          <p:nvPr/>
        </p:nvSpPr>
        <p:spPr>
          <a:xfrm>
            <a:off x="28551609" y="29040850"/>
            <a:ext cx="5791200" cy="901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1" name="Picture 30" descr="University of Glasgow 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52800" y="29303330"/>
            <a:ext cx="1476832" cy="472261"/>
          </a:xfrm>
          <a:prstGeom prst="rect">
            <a:avLst/>
          </a:prstGeom>
        </p:spPr>
      </p:pic>
      <p:pic>
        <p:nvPicPr>
          <p:cNvPr id="32" name="Picture 31" descr="Tetracor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29093" y="29155183"/>
            <a:ext cx="1347482" cy="668750"/>
          </a:xfrm>
          <a:prstGeom prst="rect">
            <a:avLst/>
          </a:prstGeom>
        </p:spPr>
      </p:pic>
      <p:pic>
        <p:nvPicPr>
          <p:cNvPr id="33" name="Picture 32" descr="lshtm_log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39089" y="29184044"/>
            <a:ext cx="1200205" cy="630305"/>
          </a:xfrm>
          <a:prstGeom prst="rect">
            <a:avLst/>
          </a:prstGeom>
        </p:spPr>
      </p:pic>
      <p:pic>
        <p:nvPicPr>
          <p:cNvPr id="34" name="Picture 33" descr="Unknown.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11100" y="29229255"/>
            <a:ext cx="653140" cy="507144"/>
          </a:xfrm>
          <a:prstGeom prst="rect">
            <a:avLst/>
          </a:prstGeom>
        </p:spPr>
      </p:pic>
      <p:pic>
        <p:nvPicPr>
          <p:cNvPr id="35" name="Picture 34"/>
          <p:cNvPicPr>
            <a:picLocks noChangeAspect="1"/>
          </p:cNvPicPr>
          <p:nvPr/>
        </p:nvPicPr>
        <p:blipFill>
          <a:blip r:embed="rId10"/>
          <a:stretch>
            <a:fillRect/>
          </a:stretch>
        </p:blipFill>
        <p:spPr>
          <a:xfrm>
            <a:off x="6416592" y="29040850"/>
            <a:ext cx="876300" cy="876300"/>
          </a:xfrm>
          <a:prstGeom prst="rect">
            <a:avLst/>
          </a:prstGeom>
        </p:spPr>
      </p:pic>
      <p:pic>
        <p:nvPicPr>
          <p:cNvPr id="27" name="Picture 26" descr="A picture containing person, indoor&#10;&#10;Description automatically generated">
            <a:extLst>
              <a:ext uri="{FF2B5EF4-FFF2-40B4-BE49-F238E27FC236}">
                <a16:creationId xmlns:a16="http://schemas.microsoft.com/office/drawing/2014/main" id="{43BD2045-109A-4108-AAFF-AA67AEA630CB}"/>
              </a:ext>
            </a:extLst>
          </p:cNvPr>
          <p:cNvPicPr>
            <a:picLocks noChangeAspect="1"/>
          </p:cNvPicPr>
          <p:nvPr/>
        </p:nvPicPr>
        <p:blipFill rotWithShape="1">
          <a:blip r:embed="rId11"/>
          <a:srcRect t="11470" b="16350"/>
          <a:stretch/>
        </p:blipFill>
        <p:spPr>
          <a:xfrm>
            <a:off x="958493" y="18589088"/>
            <a:ext cx="6208621" cy="3361047"/>
          </a:xfrm>
          <a:prstGeom prst="rect">
            <a:avLst/>
          </a:prstGeom>
        </p:spPr>
      </p:pic>
      <p:pic>
        <p:nvPicPr>
          <p:cNvPr id="29" name="Picture 28">
            <a:extLst>
              <a:ext uri="{FF2B5EF4-FFF2-40B4-BE49-F238E27FC236}">
                <a16:creationId xmlns:a16="http://schemas.microsoft.com/office/drawing/2014/main" id="{D0715000-D4FE-4489-A689-ED027D5A4FD3}"/>
              </a:ext>
            </a:extLst>
          </p:cNvPr>
          <p:cNvPicPr>
            <a:picLocks noChangeAspect="1"/>
          </p:cNvPicPr>
          <p:nvPr/>
        </p:nvPicPr>
        <p:blipFill>
          <a:blip r:embed="rId12"/>
          <a:stretch>
            <a:fillRect/>
          </a:stretch>
        </p:blipFill>
        <p:spPr>
          <a:xfrm>
            <a:off x="34732476" y="19641640"/>
            <a:ext cx="7323871" cy="4193275"/>
          </a:xfrm>
          <a:prstGeom prst="rect">
            <a:avLst/>
          </a:prstGeom>
        </p:spPr>
      </p:pic>
      <p:pic>
        <p:nvPicPr>
          <p:cNvPr id="38" name="Picture 37">
            <a:extLst>
              <a:ext uri="{FF2B5EF4-FFF2-40B4-BE49-F238E27FC236}">
                <a16:creationId xmlns:a16="http://schemas.microsoft.com/office/drawing/2014/main" id="{F8384353-5944-432B-8ADA-BCC453AEC40A}"/>
              </a:ext>
            </a:extLst>
          </p:cNvPr>
          <p:cNvPicPr>
            <a:picLocks noChangeAspect="1"/>
          </p:cNvPicPr>
          <p:nvPr/>
        </p:nvPicPr>
        <p:blipFill>
          <a:blip r:embed="rId13"/>
          <a:stretch>
            <a:fillRect/>
          </a:stretch>
        </p:blipFill>
        <p:spPr>
          <a:xfrm>
            <a:off x="14690923" y="24142147"/>
            <a:ext cx="6599149" cy="4066142"/>
          </a:xfrm>
          <a:prstGeom prst="rect">
            <a:avLst/>
          </a:prstGeom>
        </p:spPr>
      </p:pic>
      <p:sp>
        <p:nvSpPr>
          <p:cNvPr id="40" name="TextBox 39">
            <a:extLst>
              <a:ext uri="{FF2B5EF4-FFF2-40B4-BE49-F238E27FC236}">
                <a16:creationId xmlns:a16="http://schemas.microsoft.com/office/drawing/2014/main" id="{FFC40FD4-A735-4B11-BEDC-B9791D6E3171}"/>
              </a:ext>
            </a:extLst>
          </p:cNvPr>
          <p:cNvSpPr txBox="1"/>
          <p:nvPr/>
        </p:nvSpPr>
        <p:spPr>
          <a:xfrm>
            <a:off x="28919951" y="20004913"/>
            <a:ext cx="5415068" cy="2976136"/>
          </a:xfrm>
          <a:prstGeom prst="rect">
            <a:avLst/>
          </a:prstGeom>
          <a:noFill/>
        </p:spPr>
        <p:txBody>
          <a:bodyPr wrap="square">
            <a:spAutoFit/>
          </a:bodyPr>
          <a:lstStyle/>
          <a:p>
            <a:pPr algn="just">
              <a:lnSpc>
                <a:spcPts val="3800"/>
              </a:lnSpc>
            </a:pPr>
            <a:r>
              <a:rPr lang="en-US" sz="2800" dirty="0">
                <a:latin typeface="Arial"/>
                <a:cs typeface="Arial"/>
              </a:rPr>
              <a:t>Variability between operators and within an individual operator will also be assessed to determine whether the individual influences the failure rate and frequency of loosening. </a:t>
            </a:r>
          </a:p>
        </p:txBody>
      </p:sp>
      <p:pic>
        <p:nvPicPr>
          <p:cNvPr id="4" name="Picture 3">
            <a:extLst>
              <a:ext uri="{FF2B5EF4-FFF2-40B4-BE49-F238E27FC236}">
                <a16:creationId xmlns:a16="http://schemas.microsoft.com/office/drawing/2014/main" id="{40C8678C-612C-4184-947D-D5ECD4BD5A13}"/>
              </a:ext>
            </a:extLst>
          </p:cNvPr>
          <p:cNvPicPr>
            <a:picLocks noChangeAspect="1"/>
          </p:cNvPicPr>
          <p:nvPr/>
        </p:nvPicPr>
        <p:blipFill rotWithShape="1">
          <a:blip r:embed="rId14"/>
          <a:srcRect b="13077"/>
          <a:stretch/>
        </p:blipFill>
        <p:spPr>
          <a:xfrm>
            <a:off x="8083729" y="24143365"/>
            <a:ext cx="6016985" cy="3922616"/>
          </a:xfrm>
          <a:prstGeom prst="rect">
            <a:avLst/>
          </a:prstGeom>
        </p:spPr>
      </p:pic>
      <p:sp>
        <p:nvSpPr>
          <p:cNvPr id="26" name="TextBox 25">
            <a:extLst>
              <a:ext uri="{FF2B5EF4-FFF2-40B4-BE49-F238E27FC236}">
                <a16:creationId xmlns:a16="http://schemas.microsoft.com/office/drawing/2014/main" id="{FB1C8DDD-A031-491A-B35C-F18FA9085530}"/>
              </a:ext>
            </a:extLst>
          </p:cNvPr>
          <p:cNvSpPr txBox="1"/>
          <p:nvPr/>
        </p:nvSpPr>
        <p:spPr>
          <a:xfrm>
            <a:off x="28919951" y="23582487"/>
            <a:ext cx="13245326" cy="2465483"/>
          </a:xfrm>
          <a:prstGeom prst="rect">
            <a:avLst/>
          </a:prstGeom>
          <a:noFill/>
        </p:spPr>
        <p:txBody>
          <a:bodyPr wrap="square" rtlCol="0">
            <a:spAutoFit/>
          </a:bodyPr>
          <a:lstStyle/>
          <a:p>
            <a:pPr algn="just">
              <a:lnSpc>
                <a:spcPts val="3800"/>
              </a:lnSpc>
            </a:pPr>
            <a:r>
              <a:rPr lang="en-US" sz="5700" b="1" dirty="0">
                <a:solidFill>
                  <a:schemeClr val="tx2"/>
                </a:solidFill>
                <a:latin typeface="Arial"/>
                <a:cs typeface="Arial"/>
              </a:rPr>
              <a:t>References</a:t>
            </a:r>
          </a:p>
          <a:p>
            <a:pPr algn="just">
              <a:lnSpc>
                <a:spcPts val="3800"/>
              </a:lnSpc>
            </a:pPr>
            <a:r>
              <a:rPr lang="en-US" sz="2000" dirty="0">
                <a:solidFill>
                  <a:srgbClr val="212121"/>
                </a:solidFill>
                <a:latin typeface="Arial" panose="020B0604020202020204" pitchFamily="34" charset="0"/>
                <a:cs typeface="Arial" panose="020B0604020202020204" pitchFamily="34" charset="0"/>
              </a:rPr>
              <a:t>The Code of Practice for the housing and care of animals bred, supplied or used for scientific purposes</a:t>
            </a:r>
          </a:p>
          <a:p>
            <a:pPr algn="just">
              <a:lnSpc>
                <a:spcPts val="3800"/>
              </a:lnSpc>
            </a:pPr>
            <a:r>
              <a:rPr lang="en-GB" sz="2000" dirty="0">
                <a:latin typeface="Arial" panose="020B0604020202020204" pitchFamily="34" charset="0"/>
                <a:cs typeface="Arial" panose="020B0604020202020204" pitchFamily="34" charset="0"/>
              </a:rPr>
              <a:t>Rings of Distinction- https://www.avianid.co.uk/</a:t>
            </a:r>
            <a:r>
              <a:rPr lang="en-US" sz="2000" b="0" i="0" dirty="0">
                <a:solidFill>
                  <a:srgbClr val="212121"/>
                </a:solidFill>
                <a:effectLst/>
                <a:latin typeface="Arial" panose="020B0604020202020204" pitchFamily="34" charset="0"/>
                <a:cs typeface="Arial" panose="020B0604020202020204" pitchFamily="34" charset="0"/>
              </a:rPr>
              <a:t> </a:t>
            </a:r>
          </a:p>
          <a:p>
            <a:pPr algn="just">
              <a:lnSpc>
                <a:spcPts val="3800"/>
              </a:lnSpc>
            </a:pPr>
            <a:r>
              <a:rPr lang="en-US" sz="2000" b="0" i="0" dirty="0">
                <a:solidFill>
                  <a:srgbClr val="212121"/>
                </a:solidFill>
                <a:effectLst/>
                <a:latin typeface="Arial" panose="020B0604020202020204" pitchFamily="34" charset="0"/>
                <a:cs typeface="Arial" panose="020B0604020202020204" pitchFamily="34" charset="0"/>
              </a:rPr>
              <a:t>Dennis RL, Fahey AG, Cheng HW. Different effects of individual identification systems on chicken well-being. Poult Sci. 2008 Jun;87(6):1052-7. doi: 10.3382/ps.2007-00240. PMID: 18492991</a:t>
            </a:r>
            <a:endParaRPr lang="en-US" sz="2000" b="1" dirty="0">
              <a:latin typeface="Arial" panose="020B0604020202020204" pitchFamily="34" charset="0"/>
              <a:cs typeface="Arial" panose="020B0604020202020204" pitchFamily="34" charset="0"/>
            </a:endParaRPr>
          </a:p>
        </p:txBody>
      </p:sp>
      <p:pic>
        <p:nvPicPr>
          <p:cNvPr id="10" name="Picture 9" descr="A picture containing gallinaceous bird, chicken, wall, indoor&#10;&#10;Description automatically generated">
            <a:extLst>
              <a:ext uri="{FF2B5EF4-FFF2-40B4-BE49-F238E27FC236}">
                <a16:creationId xmlns:a16="http://schemas.microsoft.com/office/drawing/2014/main" id="{27042FE1-61F1-4E92-9BBD-F4E607944C9F}"/>
              </a:ext>
            </a:extLst>
          </p:cNvPr>
          <p:cNvPicPr>
            <a:picLocks noChangeAspect="1"/>
          </p:cNvPicPr>
          <p:nvPr/>
        </p:nvPicPr>
        <p:blipFill>
          <a:blip r:embed="rId15"/>
          <a:stretch>
            <a:fillRect/>
          </a:stretch>
        </p:blipFill>
        <p:spPr>
          <a:xfrm rot="16200000">
            <a:off x="36937959" y="972688"/>
            <a:ext cx="5189569" cy="3892177"/>
          </a:xfrm>
          <a:prstGeom prst="rect">
            <a:avLst/>
          </a:prstGeom>
        </p:spPr>
      </p:pic>
      <p:pic>
        <p:nvPicPr>
          <p:cNvPr id="14" name="Picture 13" descr="A picture containing person, indoor&#10;&#10;Description automatically generated">
            <a:extLst>
              <a:ext uri="{FF2B5EF4-FFF2-40B4-BE49-F238E27FC236}">
                <a16:creationId xmlns:a16="http://schemas.microsoft.com/office/drawing/2014/main" id="{2153F4B4-E5AD-4A9B-AC34-A1044779FCE6}"/>
              </a:ext>
            </a:extLst>
          </p:cNvPr>
          <p:cNvPicPr>
            <a:picLocks noChangeAspect="1"/>
          </p:cNvPicPr>
          <p:nvPr/>
        </p:nvPicPr>
        <p:blipFill>
          <a:blip r:embed="rId16"/>
          <a:stretch>
            <a:fillRect/>
          </a:stretch>
        </p:blipFill>
        <p:spPr>
          <a:xfrm>
            <a:off x="22020158" y="14302187"/>
            <a:ext cx="5895469" cy="4421602"/>
          </a:xfrm>
          <a:prstGeom prst="rect">
            <a:avLst/>
          </a:prstGeom>
        </p:spPr>
      </p:pic>
    </p:spTree>
    <p:extLst>
      <p:ext uri="{BB962C8B-B14F-4D97-AF65-F5344CB8AC3E}">
        <p14:creationId xmlns:p14="http://schemas.microsoft.com/office/powerpoint/2010/main" val="3948597091"/>
      </p:ext>
    </p:extLst>
  </p:cSld>
  <p:clrMapOvr>
    <a:masterClrMapping/>
  </p:clrMapOvr>
</p:sld>
</file>

<file path=ppt/theme/theme1.xml><?xml version="1.0" encoding="utf-8"?>
<a:theme xmlns:a="http://schemas.openxmlformats.org/drawingml/2006/main" name="Office Theme">
  <a:themeElements>
    <a:clrScheme name="Pirbright">
      <a:dk1>
        <a:srgbClr val="333333"/>
      </a:dk1>
      <a:lt1>
        <a:sysClr val="window" lastClr="FFFFFF"/>
      </a:lt1>
      <a:dk2>
        <a:srgbClr val="623386"/>
      </a:dk2>
      <a:lt2>
        <a:srgbClr val="EEECE1"/>
      </a:lt2>
      <a:accent1>
        <a:srgbClr val="A71378"/>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835</TotalTime>
  <Words>825</Words>
  <Application>Microsoft Office PowerPoint</Application>
  <PresentationFormat>Custom</PresentationFormat>
  <Paragraphs>46</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Pierrot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 Sturgess</dc:creator>
  <cp:lastModifiedBy>Lauren Cresser</cp:lastModifiedBy>
  <cp:revision>50</cp:revision>
  <dcterms:created xsi:type="dcterms:W3CDTF">2016-04-04T10:57:28Z</dcterms:created>
  <dcterms:modified xsi:type="dcterms:W3CDTF">2022-04-27T10:36:00Z</dcterms:modified>
</cp:coreProperties>
</file>